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453" r:id="rId2"/>
    <p:sldId id="257" r:id="rId3"/>
  </p:sldIdLst>
  <p:sldSz cx="6858000" cy="9906000" type="A4"/>
  <p:notesSz cx="6669088" cy="9926638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787F"/>
    <a:srgbClr val="009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>
      <p:cViewPr varScale="1">
        <p:scale>
          <a:sx n="69" d="100"/>
          <a:sy n="69" d="100"/>
        </p:scale>
        <p:origin x="3168" y="5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6C12A-1B8E-4363-BAAD-829363438BBC}" type="datetimeFigureOut">
              <a:rPr lang="de-DE" smtClean="0"/>
              <a:t>22.04.2026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176463" y="1241425"/>
            <a:ext cx="231616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598" y="4776789"/>
            <a:ext cx="5335893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6866" y="942975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97119-78A4-4135-81E7-4F5B998DD987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193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78050" y="685800"/>
            <a:ext cx="23717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166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C5D44-8214-48FA-B921-D7D3C87D2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97B56C-30A0-4FE6-9077-672E85CF5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0B597-6587-4F76-BE80-6AABA1296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D374-3882-4EED-8408-8252F7BE7BBD}" type="datetime1">
              <a:rPr lang="x-none" smtClean="0"/>
              <a:t>4/22/2026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5B1E4-8696-4754-BF14-AC3CB7EF1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COMTEL Electronics GmbH, Bretonischer Ring 11, D-85630 Grasbrunn / Germany, Phone: ++49 89 43 77 89 –0, Fax: ++49 89 43 77 89 –77Sales: sales@comtel-online.com     Web: www.comtel-online.com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B180E-F5F0-4F82-A908-A739E8090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914C-D65E-4778-A371-7CA73F30B27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6377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6F820-09A3-4813-B9E3-D49CF86C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003A-04F2-4D55-AC26-57CF073D7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70C4F-76E6-4DAC-84EE-A834C52B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1D96-7ECD-4D82-B94A-9773F4437DB1}" type="datetime1">
              <a:rPr lang="x-none" smtClean="0"/>
              <a:t>4/22/2026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96741-3B13-48BE-AFB5-391527C50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COMTEL Electronics GmbH, Bretonischer Ring 11, D-85630 Grasbrunn / Germany, Phone: ++49 89 43 77 89 –0, Fax: ++49 89 43 77 89 –77Sales: sales@comtel-online.com     Web: www.comtel-online.com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429EE-B6FB-470D-A2BB-FCD56D134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914C-D65E-4778-A371-7CA73F30B27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821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11A99E-A7BA-48F2-83B0-EB4081D312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00A1B0-212F-4284-9F74-2D011717C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9EFD7-739D-46B3-B311-86B062B73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9D5C-6C65-4CA1-9869-FE3225ABE7C5}" type="datetime1">
              <a:rPr lang="x-none" smtClean="0"/>
              <a:t>4/22/2026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8E1FB-6C82-4DFB-AEA5-7BBE2586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COMTEL Electronics GmbH, Bretonischer Ring 11, D-85630 Grasbrunn / Germany, Phone: ++49 89 43 77 89 –0, Fax: ++49 89 43 77 89 –77Sales: sales@comtel-online.com     Web: www.comtel-online.com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AFB75-3405-40C6-BAA5-C4457B06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914C-D65E-4778-A371-7CA73F30B27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73239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sert Picture Here.png"/>
          <p:cNvSpPr>
            <a:spLocks noGrp="1"/>
          </p:cNvSpPr>
          <p:nvPr>
            <p:ph type="pic" idx="13"/>
          </p:nvPr>
        </p:nvSpPr>
        <p:spPr>
          <a:xfrm>
            <a:off x="178594" y="458611"/>
            <a:ext cx="6500813" cy="89887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755534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9AD6B-620A-4F55-99B1-9AE4E16AC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43C84-CD36-429D-85A2-A8351E0D8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5742B-0275-4905-B5AC-2D2862D64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CF9B-932E-453C-9662-AC3E42BBD438}" type="datetime1">
              <a:rPr lang="x-none" smtClean="0"/>
              <a:t>4/22/2026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DC36E-3A67-4435-A671-1EFD005A7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COMTEL Electronics GmbH, Bretonischer Ring 11, D-85630 Grasbrunn / Germany, Phone: ++49 89 43 77 89 –0, Fax: ++49 89 43 77 89 –77Sales: sales@comtel-online.com     Web: www.comtel-online.com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7956C-52D7-4571-BAE1-79F3D91E0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914C-D65E-4778-A371-7CA73F30B27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8927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B0E80-35F0-4EA6-B1D2-32F1ED092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10561-3DBA-430C-9180-D3CAC9904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3622D-726F-4454-AE0F-B0959CC02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A109-B984-4A15-9CAA-D823AFA1F0FA}" type="datetime1">
              <a:rPr lang="x-none" smtClean="0"/>
              <a:t>4/22/2026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76403-95C4-4852-99B9-90AA2C1CC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COMTEL Electronics GmbH, Bretonischer Ring 11, D-85630 Grasbrunn / Germany, Phone: ++49 89 43 77 89 –0, Fax: ++49 89 43 77 89 –77Sales: sales@comtel-online.com     Web: www.comtel-online.com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22AFF-D957-44BB-993A-D78478C5B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914C-D65E-4778-A371-7CA73F30B27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6380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6D274-1DFD-4DEE-A5D1-847FBCCE2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0DA27-A0C4-4386-AECD-281D78E134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9DF75-3EE5-4E55-AAC9-382F262E9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09E631-AF91-4362-A2BA-114639F08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02F1-C515-4045-9FD7-E0AACE6C18E4}" type="datetime1">
              <a:rPr lang="x-none" smtClean="0"/>
              <a:t>4/22/2026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F591F-5B39-423B-BDBD-276233341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COMTEL Electronics GmbH, Bretonischer Ring 11, D-85630 Grasbrunn / Germany, Phone: ++49 89 43 77 89 –0, Fax: ++49 89 43 77 89 –77Sales: sales@comtel-online.com     Web: www.comtel-online.com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FC475-25ED-47FF-AD57-7BF79256E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914C-D65E-4778-A371-7CA73F30B27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3976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FF1A3-D266-4646-8A7C-305FBA6C6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93F043-F6CC-4518-AA9F-E74170DE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0C2C39-FAC7-4F71-BDF8-4CBE3C66E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28AB3C-0C60-4250-9C76-F389E81EA2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9A72D2-1C10-4E95-AAE8-A7C6DEB3C1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C4974B-254F-41DD-865D-E489BB39F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932F-3B65-476D-9C2D-078B7A610663}" type="datetime1">
              <a:rPr lang="x-none" smtClean="0"/>
              <a:t>4/22/2026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438106-A3CE-4A64-98B1-DB4627FF6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COMTEL Electronics GmbH, Bretonischer Ring 11, D-85630 Grasbrunn / Germany, Phone: ++49 89 43 77 89 –0, Fax: ++49 89 43 77 89 –77Sales: sales@comtel-online.com     Web: www.comtel-online.com</a:t>
            </a:r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5276B0-49BC-4896-A303-C1681C92B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914C-D65E-4778-A371-7CA73F30B27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00793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65004-C016-473C-9139-BA6BD125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F6ECC4-4284-474A-9015-4BAD8EF61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93DC-0B80-4AA5-9216-D9D21C5CB89A}" type="datetime1">
              <a:rPr lang="x-none" smtClean="0"/>
              <a:t>4/22/2026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301151-70F2-44B9-9A14-18A006C29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COMTEL Electronics GmbH, Bretonischer Ring 11, D-85630 Grasbrunn / Germany, Phone: ++49 89 43 77 89 –0, Fax: ++49 89 43 77 89 –77Sales: sales@comtel-online.com     Web: www.comtel-online.com</a:t>
            </a:r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85A28C-1C94-41BF-AF7D-F7B7F16F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914C-D65E-4778-A371-7CA73F30B27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703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1B3794-FB43-4639-8F03-5F9FDB3FA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7F3A4-2F19-48B1-A4A2-BD98FC788708}" type="datetime1">
              <a:rPr lang="x-none" smtClean="0"/>
              <a:t>4/22/2026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51946B-ADE1-493C-A569-EAC1EF19E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COMTEL Electronics GmbH, Bretonischer Ring 11, D-85630 Grasbrunn / Germany, Phone: ++49 89 43 77 89 –0, Fax: ++49 89 43 77 89 –77Sales: sales@comtel-online.com     Web: www.comtel-online.com</a:t>
            </a:r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BB5D9-9462-4B8B-BD29-920B55BD8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914C-D65E-4778-A371-7CA73F30B27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914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DD33-8DC5-4CDD-AAF8-55B2E0F1A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5C208-C703-46D2-8080-F3F7FEAFF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85A20-3A50-41AC-BD87-44D02B158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14B03-74B5-459E-8FB7-D22BC2545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B3B7B-4E2A-4967-A98E-508A68D09371}" type="datetime1">
              <a:rPr lang="x-none" smtClean="0"/>
              <a:t>4/22/2026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56ECE0-66BB-4665-841F-FB12BD39B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COMTEL Electronics GmbH, Bretonischer Ring 11, D-85630 Grasbrunn / Germany, Phone: ++49 89 43 77 89 –0, Fax: ++49 89 43 77 89 –77Sales: sales@comtel-online.com     Web: www.comtel-online.com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0AC42-3311-48A6-824A-E5AC97106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914C-D65E-4778-A371-7CA73F30B27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49526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4F337-982A-431E-90AA-732D9BBD8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9E0607-1C01-437E-AA3E-86378062C2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03A7AC-8B0F-4425-9B3E-FEA5B3CDB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A0092-20FC-427A-B1B0-DF6A0A993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BB58-9DD7-41F7-9216-2F3B14DBB577}" type="datetime1">
              <a:rPr lang="x-none" smtClean="0"/>
              <a:t>4/22/2026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1169E-3806-4A42-9A1A-E691E66D3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COMTEL Electronics GmbH, Bretonischer Ring 11, D-85630 Grasbrunn / Germany, Phone: ++49 89 43 77 89 –0, Fax: ++49 89 43 77 89 –77Sales: sales@comtel-online.com     Web: www.comtel-online.com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0DAF2E-6BDA-4389-816C-488599F1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914C-D65E-4778-A371-7CA73F30B27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0438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DDE964-8ED4-4656-9892-49BB7A722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C62D1-32D6-43D1-ABD3-18597FC79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2F67E-ED20-4751-B9C0-4154C9CD00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22969-1E95-4CDA-B8CD-CA6793973E72}" type="datetime1">
              <a:rPr lang="x-none" smtClean="0"/>
              <a:t>4/22/2026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95963-A29C-492B-83E8-79B16807D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COMTEL Electronics GmbH, Bretonischer Ring 11, D-85630 Grasbrunn / Germany, Phone: ++49 89 43 77 89 –0, Fax: ++49 89 43 77 89 –77Sales: sales@comtel-online.com     Web: www.comtel-online.com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BE060-0EB7-4FA4-B006-7E6F22122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E914C-D65E-4778-A371-7CA73F30B27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8596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/>
        </p:nvCxnSpPr>
        <p:spPr>
          <a:xfrm>
            <a:off x="237800" y="920552"/>
            <a:ext cx="6492875" cy="0"/>
          </a:xfrm>
          <a:prstGeom prst="line">
            <a:avLst/>
          </a:prstGeom>
          <a:noFill/>
          <a:ln w="12700" cap="flat">
            <a:solidFill>
              <a:srgbClr val="238BB8"/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5" name="Bild 14" descr="comte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416" y="294654"/>
            <a:ext cx="1729259" cy="504367"/>
          </a:xfrm>
          <a:prstGeom prst="rect">
            <a:avLst/>
          </a:prstGeom>
        </p:spPr>
      </p:pic>
      <p:sp>
        <p:nvSpPr>
          <p:cNvPr id="20" name="TextBox 7">
            <a:extLst>
              <a:ext uri="{FF2B5EF4-FFF2-40B4-BE49-F238E27FC236}">
                <a16:creationId xmlns:a16="http://schemas.microsoft.com/office/drawing/2014/main" id="{E38CBECE-C3C9-432B-881E-E7AA26D8EF89}"/>
              </a:ext>
            </a:extLst>
          </p:cNvPr>
          <p:cNvSpPr txBox="1"/>
          <p:nvPr/>
        </p:nvSpPr>
        <p:spPr>
          <a:xfrm>
            <a:off x="526856" y="991330"/>
            <a:ext cx="59147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>
                <a:solidFill>
                  <a:srgbClr val="0090C2"/>
                </a:solidFill>
                <a:latin typeface="Open Sans"/>
              </a:rPr>
              <a:t>Lab and Deployable VPX Chassis Solution for </a:t>
            </a:r>
          </a:p>
          <a:p>
            <a:pPr algn="ctr"/>
            <a:r>
              <a:rPr lang="de-DE" sz="2000" b="1" dirty="0">
                <a:solidFill>
                  <a:srgbClr val="0090C2"/>
                </a:solidFill>
                <a:latin typeface="Open Sans"/>
              </a:rPr>
              <a:t>19“ Cabinets and Bench Top Applications</a:t>
            </a:r>
            <a:endParaRPr lang="x-none" sz="2000" b="1" dirty="0">
              <a:solidFill>
                <a:srgbClr val="0090C2"/>
              </a:solidFill>
              <a:latin typeface="Open Sans"/>
            </a:endParaRP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EF142CFE-95C0-4565-9ED4-0AC3FDC51F0A}"/>
              </a:ext>
            </a:extLst>
          </p:cNvPr>
          <p:cNvSpPr txBox="1"/>
          <p:nvPr/>
        </p:nvSpPr>
        <p:spPr>
          <a:xfrm>
            <a:off x="307891" y="1802075"/>
            <a:ext cx="6352692" cy="523220"/>
          </a:xfrm>
          <a:prstGeom prst="rect">
            <a:avLst/>
          </a:prstGeom>
          <a:solidFill>
            <a:srgbClr val="0090C2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Open Sans"/>
              </a:rPr>
              <a:t>For development, testing  and final deployment of VPX Conduction Cooled or Airflow Through modules Pluggable to standard VPX 3U slots,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Fußzeilenplatzhalter 1">
            <a:extLst>
              <a:ext uri="{FF2B5EF4-FFF2-40B4-BE49-F238E27FC236}">
                <a16:creationId xmlns:a16="http://schemas.microsoft.com/office/drawing/2014/main" id="{4B0BEB88-0D5A-4149-8160-E9921168498E}"/>
              </a:ext>
            </a:extLst>
          </p:cNvPr>
          <p:cNvSpPr txBox="1">
            <a:spLocks/>
          </p:cNvSpPr>
          <p:nvPr/>
        </p:nvSpPr>
        <p:spPr>
          <a:xfrm>
            <a:off x="332580" y="9383483"/>
            <a:ext cx="6192840" cy="527403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1" dirty="0">
                <a:solidFill>
                  <a:srgbClr val="6C787F"/>
                </a:solidFill>
                <a:latin typeface="Open Sans"/>
              </a:rPr>
              <a:t>COMTEL Electronics GmbH, Phone: +49 89 43 77 89 –0,</a:t>
            </a:r>
          </a:p>
          <a:p>
            <a:pPr algn="ctr"/>
            <a:r>
              <a:rPr lang="de-DE" sz="1000" b="1" dirty="0">
                <a:solidFill>
                  <a:srgbClr val="6C787F"/>
                </a:solidFill>
                <a:latin typeface="Open Sans"/>
              </a:rPr>
              <a:t>Sales: sales@comtel-online.com     Web: www.comtel-online.com</a:t>
            </a:r>
            <a:endParaRPr lang="x-none" sz="1000" b="1" dirty="0">
              <a:solidFill>
                <a:srgbClr val="6C787F"/>
              </a:solidFill>
              <a:latin typeface="Open Sans"/>
            </a:endParaRPr>
          </a:p>
        </p:txBody>
      </p:sp>
      <p:sp>
        <p:nvSpPr>
          <p:cNvPr id="12" name="modern, very elegant and professional design">
            <a:extLst>
              <a:ext uri="{FF2B5EF4-FFF2-40B4-BE49-F238E27FC236}">
                <a16:creationId xmlns:a16="http://schemas.microsoft.com/office/drawing/2014/main" id="{378745BC-39FD-408D-BB00-D88F743501A2}"/>
              </a:ext>
            </a:extLst>
          </p:cNvPr>
          <p:cNvSpPr/>
          <p:nvPr/>
        </p:nvSpPr>
        <p:spPr>
          <a:xfrm>
            <a:off x="237800" y="209400"/>
            <a:ext cx="4703368" cy="65659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b">
            <a:spAutoFit/>
          </a:bodyPr>
          <a:lstStyle/>
          <a:p>
            <a:r>
              <a:rPr lang="de-DE" b="1" dirty="0">
                <a:solidFill>
                  <a:srgbClr val="4A5256"/>
                </a:solidFill>
                <a:latin typeface="Open Sans"/>
                <a:cs typeface="Open Sans"/>
              </a:rPr>
              <a:t>VPX</a:t>
            </a:r>
            <a:r>
              <a:rPr lang="pl-PL" b="1" dirty="0">
                <a:solidFill>
                  <a:srgbClr val="4A5256"/>
                </a:solidFill>
                <a:latin typeface="Open Sans"/>
                <a:cs typeface="Open Sans"/>
              </a:rPr>
              <a:t> </a:t>
            </a:r>
            <a:r>
              <a:rPr lang="en-GB" b="1" dirty="0">
                <a:solidFill>
                  <a:srgbClr val="4A5256"/>
                </a:solidFill>
                <a:latin typeface="Open Sans"/>
                <a:cs typeface="Open Sans"/>
              </a:rPr>
              <a:t>S-Frame</a:t>
            </a:r>
            <a:r>
              <a:rPr lang="pl-PL" b="1" dirty="0">
                <a:solidFill>
                  <a:srgbClr val="4A5256"/>
                </a:solidFill>
                <a:latin typeface="Open Sans"/>
                <a:cs typeface="Open Sans"/>
              </a:rPr>
              <a:t> - 19" </a:t>
            </a:r>
            <a:r>
              <a:rPr lang="en-GB" b="1" dirty="0">
                <a:solidFill>
                  <a:srgbClr val="4A5256"/>
                </a:solidFill>
                <a:latin typeface="Open Sans"/>
                <a:cs typeface="Open Sans"/>
              </a:rPr>
              <a:t>5</a:t>
            </a:r>
            <a:r>
              <a:rPr lang="pl-PL" b="1" dirty="0">
                <a:solidFill>
                  <a:srgbClr val="4A5256"/>
                </a:solidFill>
                <a:latin typeface="Open Sans"/>
                <a:cs typeface="Open Sans"/>
              </a:rPr>
              <a:t>U </a:t>
            </a:r>
            <a:r>
              <a:rPr lang="de-DE" b="1" dirty="0">
                <a:solidFill>
                  <a:srgbClr val="4A5256"/>
                </a:solidFill>
                <a:latin typeface="Open Sans"/>
                <a:cs typeface="Open Sans"/>
              </a:rPr>
              <a:t>8 Slot </a:t>
            </a:r>
            <a:r>
              <a:rPr lang="pl-PL" b="1" dirty="0">
                <a:solidFill>
                  <a:srgbClr val="4A5256"/>
                </a:solidFill>
                <a:latin typeface="Open Sans"/>
                <a:cs typeface="Open Sans"/>
              </a:rPr>
              <a:t>System</a:t>
            </a:r>
            <a:endParaRPr lang="de-DE" b="1" dirty="0">
              <a:solidFill>
                <a:srgbClr val="4A5256"/>
              </a:solidFill>
              <a:latin typeface="Open Sans"/>
              <a:cs typeface="Open Sans"/>
            </a:endParaRPr>
          </a:p>
          <a:p>
            <a:r>
              <a:rPr lang="de-DE" b="1" dirty="0">
                <a:solidFill>
                  <a:srgbClr val="4A5256"/>
                </a:solidFill>
                <a:latin typeface="Open Sans"/>
                <a:cs typeface="Open Sans"/>
              </a:rPr>
              <a:t>PRODUCT DATASHEET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6E4C20-F78B-78A7-7C91-AF707DCBA3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" t="15876" r="2879" b="14563"/>
          <a:stretch>
            <a:fillRect/>
          </a:stretch>
        </p:blipFill>
        <p:spPr>
          <a:xfrm>
            <a:off x="352480" y="2577116"/>
            <a:ext cx="5711480" cy="3393763"/>
          </a:xfrm>
          <a:prstGeom prst="rect">
            <a:avLst/>
          </a:prstGeom>
        </p:spPr>
      </p:pic>
      <p:sp>
        <p:nvSpPr>
          <p:cNvPr id="19" name="TextBox 10">
            <a:extLst>
              <a:ext uri="{FF2B5EF4-FFF2-40B4-BE49-F238E27FC236}">
                <a16:creationId xmlns:a16="http://schemas.microsoft.com/office/drawing/2014/main" id="{FCB5FBEA-0E2C-4990-BBEB-B7C2AC0AFC3E}"/>
              </a:ext>
            </a:extLst>
          </p:cNvPr>
          <p:cNvSpPr txBox="1"/>
          <p:nvPr/>
        </p:nvSpPr>
        <p:spPr>
          <a:xfrm>
            <a:off x="559932" y="5737899"/>
            <a:ext cx="6190735" cy="36009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71488" indent="-285750">
              <a:buFont typeface="Wingdings" panose="05000000000000000000" pitchFamily="2" charset="2"/>
              <a:buChar char="Ø"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</a:rPr>
              <a:t>Rugged Sheet Metal Enclosure</a:t>
            </a:r>
          </a:p>
          <a:p>
            <a:pPr marL="471488" indent="-285750">
              <a:buFont typeface="Wingdings" panose="05000000000000000000" pitchFamily="2" charset="2"/>
              <a:buChar char="Ø"/>
            </a:pP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</a:endParaRPr>
          </a:p>
          <a:p>
            <a:pPr marL="471488" indent="-285750">
              <a:buFont typeface="Wingdings" panose="05000000000000000000" pitchFamily="2" charset="2"/>
              <a:buChar char="Ø"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</a:rPr>
              <a:t>For use in 19" Racks or Bench Top with Front to Rear Air Cooling </a:t>
            </a:r>
          </a:p>
          <a:p>
            <a:pPr marL="471488" indent="-285750">
              <a:buFont typeface="Wingdings" panose="05000000000000000000" pitchFamily="2" charset="2"/>
              <a:buChar char="Ø"/>
            </a:pP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</a:endParaRPr>
          </a:p>
          <a:p>
            <a:pPr marL="471488" indent="-285750">
              <a:buFont typeface="Wingdings" panose="05000000000000000000" pitchFamily="2" charset="2"/>
              <a:buChar char="Ø"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</a:rPr>
              <a:t>Interchangeable individual Front Card Slots for:</a:t>
            </a:r>
          </a:p>
          <a:p>
            <a:pPr marL="928688" lvl="1" indent="-285750">
              <a:buFont typeface="Wingdings" panose="05000000000000000000" pitchFamily="2" charset="2"/>
              <a:buChar char="Ø"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</a:rPr>
              <a:t>3U Conduction Cooled ANSI/VITA 48.2</a:t>
            </a:r>
          </a:p>
          <a:p>
            <a:pPr marL="928688" lvl="1" indent="-285750">
              <a:buFont typeface="Wingdings" panose="05000000000000000000" pitchFamily="2" charset="2"/>
              <a:buChar char="Ø"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</a:rPr>
              <a:t>Air-cooled Plug-in Modules ANSI/VITA 48.1</a:t>
            </a:r>
          </a:p>
          <a:p>
            <a:pPr marL="928688" lvl="1" indent="-285750">
              <a:buFont typeface="Wingdings" panose="05000000000000000000" pitchFamily="2" charset="2"/>
              <a:buChar char="Ø"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</a:rPr>
              <a:t>Air Flow Through AFT Plug-In Modules ANSI/VITA 48.5.</a:t>
            </a:r>
          </a:p>
          <a:p>
            <a:pPr marL="185738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</a:rPr>
              <a:t>       Or</a:t>
            </a:r>
          </a:p>
          <a:p>
            <a:pPr marL="642938" lvl="1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</a:rPr>
              <a:t>       </a:t>
            </a:r>
            <a:r>
              <a:rPr lang="en-US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</a:rPr>
              <a:t>Any combination</a:t>
            </a:r>
          </a:p>
          <a:p>
            <a:pPr marL="185738"/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</a:endParaRPr>
          </a:p>
          <a:p>
            <a:pPr marL="471488" indent="-285750">
              <a:buFont typeface="Wingdings" panose="05000000000000000000" pitchFamily="2" charset="2"/>
              <a:buChar char="Ø"/>
            </a:pP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</a:rPr>
              <a:t>RTM Card access</a:t>
            </a:r>
          </a:p>
          <a:p>
            <a:pPr marL="471488" indent="-285750">
              <a:buFont typeface="Wingdings" panose="05000000000000000000" pitchFamily="2" charset="2"/>
              <a:buChar char="Ø"/>
            </a:pPr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</a:endParaRPr>
          </a:p>
          <a:p>
            <a:pPr marL="471488" indent="-285750">
              <a:buFont typeface="Wingdings" panose="05000000000000000000" pitchFamily="2" charset="2"/>
              <a:buChar char="Ø"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</a:rPr>
              <a:t>Integrated 1500W AC PSU with 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</a:rPr>
              <a:t>IEC-320 C14 AC Power Entry</a:t>
            </a:r>
          </a:p>
          <a:p>
            <a:pPr marL="471488" indent="-285750">
              <a:buFont typeface="Wingdings" panose="05000000000000000000" pitchFamily="2" charset="2"/>
              <a:buChar char="Ø"/>
            </a:pPr>
            <a:endParaRPr lang="en-GB" sz="1200" b="1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71488" indent="-285750">
              <a:buFont typeface="Wingdings" panose="05000000000000000000" pitchFamily="2" charset="2"/>
              <a:buChar char="Ø"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Backplane with Comtel’s high-speed                         technology for 25Gbps per differential pair is available</a:t>
            </a:r>
          </a:p>
          <a:p>
            <a:pPr marL="185738"/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</a:endParaRPr>
          </a:p>
          <a:p>
            <a:pPr marL="471488" indent="-285750">
              <a:buFont typeface="Wingdings" panose="05000000000000000000" pitchFamily="2" charset="2"/>
              <a:buChar char="Ø"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</a:rPr>
              <a:t>Front Panel with Touchscreen display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A65906-73D7-3DBC-E7A8-8A212790F483}"/>
              </a:ext>
            </a:extLst>
          </p:cNvPr>
          <p:cNvSpPr txBox="1"/>
          <p:nvPr/>
        </p:nvSpPr>
        <p:spPr>
          <a:xfrm>
            <a:off x="5390974" y="5221339"/>
            <a:ext cx="1420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</a:t>
            </a:r>
          </a:p>
          <a:p>
            <a:pPr algn="ctr"/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Configuration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06161FF-5286-87D9-6508-AD40F067A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8406" y="2420164"/>
            <a:ext cx="1011108" cy="4378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198CCE9-6D27-CD0C-F238-C2C4EFAF28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891" y="5261145"/>
            <a:ext cx="1100807" cy="50886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61CAE60-D98A-6132-8BD4-600755B17573}"/>
              </a:ext>
            </a:extLst>
          </p:cNvPr>
          <p:cNvSpPr txBox="1"/>
          <p:nvPr/>
        </p:nvSpPr>
        <p:spPr>
          <a:xfrm>
            <a:off x="3789040" y="8481392"/>
            <a:ext cx="14401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200" b="1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Air</a:t>
            </a:r>
            <a:r>
              <a:rPr lang="en-GB" sz="1200" b="1" i="1" u="none" strike="noStrike" baseline="0" dirty="0">
                <a:solidFill>
                  <a:srgbClr val="00AF50"/>
                </a:solidFill>
                <a:latin typeface="Arial" panose="020B0604020202020204" pitchFamily="34" charset="0"/>
              </a:rPr>
              <a:t>-/-</a:t>
            </a:r>
            <a:r>
              <a:rPr lang="en-GB" sz="1200" b="1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Plane</a:t>
            </a:r>
            <a:r>
              <a:rPr lang="en-GB" sz="1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®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25298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77C1BCBC-FCCF-4EF5-8C79-273134122011}"/>
              </a:ext>
            </a:extLst>
          </p:cNvPr>
          <p:cNvCxnSpPr/>
          <p:nvPr/>
        </p:nvCxnSpPr>
        <p:spPr>
          <a:xfrm>
            <a:off x="237800" y="920552"/>
            <a:ext cx="6492875" cy="0"/>
          </a:xfrm>
          <a:prstGeom prst="line">
            <a:avLst/>
          </a:prstGeom>
          <a:noFill/>
          <a:ln w="12700" cap="flat">
            <a:solidFill>
              <a:srgbClr val="238BB8"/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Bild 14" descr="comtel.jpg">
            <a:extLst>
              <a:ext uri="{FF2B5EF4-FFF2-40B4-BE49-F238E27FC236}">
                <a16:creationId xmlns:a16="http://schemas.microsoft.com/office/drawing/2014/main" id="{4975F12B-2C1A-4821-8190-16338F91AD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416" y="216550"/>
            <a:ext cx="1729259" cy="5043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8275C2-DA1A-4028-8BAA-EB88A61E1C04}"/>
              </a:ext>
            </a:extLst>
          </p:cNvPr>
          <p:cNvSpPr txBox="1"/>
          <p:nvPr/>
        </p:nvSpPr>
        <p:spPr>
          <a:xfrm>
            <a:off x="191640" y="5712563"/>
            <a:ext cx="6480720" cy="369332"/>
          </a:xfrm>
          <a:prstGeom prst="rect">
            <a:avLst/>
          </a:prstGeom>
          <a:solidFill>
            <a:srgbClr val="0090C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"/>
              </a:rPr>
              <a:t>Features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49074F-6F1D-4D42-8186-77E49C6BCD7D}"/>
              </a:ext>
            </a:extLst>
          </p:cNvPr>
          <p:cNvSpPr txBox="1"/>
          <p:nvPr/>
        </p:nvSpPr>
        <p:spPr>
          <a:xfrm>
            <a:off x="171649" y="6152656"/>
            <a:ext cx="6137672" cy="3912912"/>
          </a:xfrm>
          <a:prstGeom prst="rect">
            <a:avLst/>
          </a:prstGeom>
          <a:noFill/>
        </p:spPr>
        <p:txBody>
          <a:bodyPr wrap="none" numCol="2" rtlCol="0">
            <a:noAutofit/>
          </a:bodyPr>
          <a:lstStyle/>
          <a:p>
            <a:r>
              <a:rPr lang="en-US" sz="1200" b="1" dirty="0">
                <a:solidFill>
                  <a:srgbClr val="6C787F"/>
                </a:solidFill>
                <a:latin typeface="Open Sans"/>
              </a:rPr>
              <a:t>Integrated Backplane:</a:t>
            </a:r>
          </a:p>
          <a:p>
            <a:pPr marL="349250" lvl="1" indent="-171450">
              <a:buFont typeface="Wingdings" panose="05000000000000000000" pitchFamily="2" charset="2"/>
              <a:buChar char="ü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C787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VITA 46 Compliant</a:t>
            </a:r>
          </a:p>
          <a:p>
            <a:pPr marL="349250" lvl="1" indent="-171450">
              <a:buFont typeface="Wingdings" panose="05000000000000000000" pitchFamily="2" charset="2"/>
              <a:buChar char="ü"/>
              <a:defRPr/>
            </a:pPr>
            <a:r>
              <a:rPr lang="en-US" sz="1200" dirty="0">
                <a:solidFill>
                  <a:srgbClr val="6C787F"/>
                </a:solidFill>
                <a:latin typeface="Open Sans"/>
              </a:rPr>
              <a:t>8x 3U Slots with 2" Slot pitch</a:t>
            </a:r>
          </a:p>
          <a:p>
            <a:pPr marL="349250" lvl="1" indent="-171450">
              <a:buFont typeface="Wingdings" panose="05000000000000000000" pitchFamily="2" charset="2"/>
              <a:buChar char="ü"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Comtel’s high-speed 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Air-/Plane</a:t>
            </a:r>
            <a:r>
              <a:rPr lang="en-US" sz="1200" i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®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technology for 25Gbps per differential pair is available</a:t>
            </a:r>
            <a:endParaRPr lang="en-US" sz="1200" dirty="0">
              <a:solidFill>
                <a:srgbClr val="6C787F"/>
              </a:solidFill>
              <a:latin typeface="Open Sans"/>
            </a:endParaRPr>
          </a:p>
          <a:p>
            <a:endParaRPr lang="en-US" sz="700" b="1" dirty="0">
              <a:solidFill>
                <a:srgbClr val="6C787F"/>
              </a:solidFill>
              <a:latin typeface="Open Sans"/>
            </a:endParaRPr>
          </a:p>
          <a:p>
            <a:r>
              <a:rPr lang="en-US" sz="1200" b="1" dirty="0">
                <a:solidFill>
                  <a:srgbClr val="6C787F"/>
                </a:solidFill>
                <a:latin typeface="Open Sans"/>
              </a:rPr>
              <a:t>Integrated Power Supply:</a:t>
            </a:r>
          </a:p>
          <a:p>
            <a:pPr marL="349250" lvl="1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6C787F"/>
                </a:solidFill>
                <a:latin typeface="Open Sans"/>
              </a:rPr>
              <a:t>Input Voltage: 90-264 VAC</a:t>
            </a:r>
          </a:p>
          <a:p>
            <a:pPr marL="349250" lvl="1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6C787F"/>
                </a:solidFill>
                <a:latin typeface="Open Sans"/>
              </a:rPr>
              <a:t>Frequency:  47 – 63 Hz</a:t>
            </a:r>
          </a:p>
          <a:p>
            <a:pPr marL="349250" lvl="1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6C787F"/>
                </a:solidFill>
                <a:latin typeface="Open Sans"/>
              </a:rPr>
              <a:t>Input Current  </a:t>
            </a:r>
          </a:p>
          <a:p>
            <a:pPr marL="806450" lvl="2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6C787F"/>
                </a:solidFill>
                <a:latin typeface="Open Sans"/>
              </a:rPr>
              <a:t>8A for 114VAC,  (TBA)              </a:t>
            </a:r>
          </a:p>
          <a:p>
            <a:pPr marL="806450" lvl="2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6C787F"/>
                </a:solidFill>
                <a:latin typeface="Open Sans"/>
              </a:rPr>
              <a:t>4A for 230 VAC  (TBA)</a:t>
            </a:r>
          </a:p>
          <a:p>
            <a:pPr marL="349250" lvl="1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6C787F"/>
                </a:solidFill>
                <a:latin typeface="Open Sans"/>
              </a:rPr>
              <a:t>Max. Inrush Current  </a:t>
            </a:r>
          </a:p>
          <a:p>
            <a:pPr marL="806450" lvl="2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6C787F"/>
                </a:solidFill>
                <a:latin typeface="Open Sans"/>
              </a:rPr>
              <a:t>65A for 114VAC,    (TBA)</a:t>
            </a:r>
          </a:p>
          <a:p>
            <a:pPr marL="806450" lvl="2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6C787F"/>
                </a:solidFill>
                <a:latin typeface="Open Sans"/>
              </a:rPr>
              <a:t>125A for 230 VAC (TBA)</a:t>
            </a:r>
          </a:p>
          <a:p>
            <a:pPr marL="806450" lvl="2" indent="-171450">
              <a:buFont typeface="Wingdings" panose="05000000000000000000" pitchFamily="2" charset="2"/>
              <a:buChar char="ü"/>
            </a:pPr>
            <a:endParaRPr lang="en-US" sz="1200" dirty="0">
              <a:solidFill>
                <a:srgbClr val="6C787F"/>
              </a:solidFill>
              <a:latin typeface="Open Sans"/>
            </a:endParaRPr>
          </a:p>
          <a:p>
            <a:r>
              <a:rPr lang="en-US" sz="1200" b="1" dirty="0">
                <a:solidFill>
                  <a:srgbClr val="6C787F"/>
                </a:solidFill>
                <a:latin typeface="Open Sans"/>
              </a:rPr>
              <a:t>Power:</a:t>
            </a:r>
          </a:p>
          <a:p>
            <a:pPr lvl="1" indent="-27940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6C787F"/>
                </a:solidFill>
                <a:latin typeface="Open Sans"/>
              </a:rPr>
              <a:t>Up to 150W per Slot at 25°C ambient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CB881F-F1D7-43DA-D0F1-106DD377C542}"/>
              </a:ext>
            </a:extLst>
          </p:cNvPr>
          <p:cNvSpPr txBox="1"/>
          <p:nvPr/>
        </p:nvSpPr>
        <p:spPr>
          <a:xfrm>
            <a:off x="3307610" y="6152656"/>
            <a:ext cx="6674117" cy="3912912"/>
          </a:xfrm>
          <a:prstGeom prst="rect">
            <a:avLst/>
          </a:prstGeom>
          <a:noFill/>
        </p:spPr>
        <p:txBody>
          <a:bodyPr wrap="none" numCol="2" rtlCol="0">
            <a:noAutofit/>
          </a:bodyPr>
          <a:lstStyle/>
          <a:p>
            <a:r>
              <a:rPr lang="en-US" sz="1200" b="1" dirty="0">
                <a:solidFill>
                  <a:srgbClr val="6C787F"/>
                </a:solidFill>
                <a:latin typeface="Open Sans"/>
              </a:rPr>
              <a:t>Air Cooling:</a:t>
            </a:r>
          </a:p>
          <a:p>
            <a:pPr marL="349250" lvl="1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6C787F"/>
                </a:solidFill>
                <a:latin typeface="Open Sans"/>
              </a:rPr>
              <a:t>Front to Rear </a:t>
            </a:r>
          </a:p>
          <a:p>
            <a:pPr marL="349250" lvl="1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6C787F"/>
                </a:solidFill>
                <a:latin typeface="Open Sans"/>
              </a:rPr>
              <a:t>Max. Air Flow: TBA</a:t>
            </a:r>
          </a:p>
          <a:p>
            <a:pPr marL="349250" lvl="1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6C787F"/>
                </a:solidFill>
                <a:latin typeface="Open Sans"/>
              </a:rPr>
              <a:t>Noise: TBA</a:t>
            </a:r>
          </a:p>
          <a:p>
            <a:pPr marL="349250" lvl="1" indent="-171450">
              <a:buFont typeface="Wingdings" panose="05000000000000000000" pitchFamily="2" charset="2"/>
              <a:buChar char="ü"/>
            </a:pPr>
            <a:endParaRPr lang="en-US" sz="1200" dirty="0">
              <a:solidFill>
                <a:srgbClr val="6C787F"/>
              </a:solidFill>
              <a:latin typeface="Open Sans"/>
            </a:endParaRPr>
          </a:p>
          <a:p>
            <a:pPr marL="349250" lvl="1" indent="-171450">
              <a:buFont typeface="Wingdings" panose="05000000000000000000" pitchFamily="2" charset="2"/>
              <a:buChar char="ü"/>
            </a:pPr>
            <a:endParaRPr lang="en-US" sz="1200" dirty="0">
              <a:solidFill>
                <a:srgbClr val="6C787F"/>
              </a:solidFill>
              <a:latin typeface="Open Sans"/>
            </a:endParaRPr>
          </a:p>
          <a:p>
            <a:pPr lvl="1"/>
            <a:endParaRPr lang="en-US" sz="700" dirty="0">
              <a:solidFill>
                <a:srgbClr val="6C787F"/>
              </a:solidFill>
              <a:latin typeface="Open Sans"/>
            </a:endParaRPr>
          </a:p>
          <a:p>
            <a:r>
              <a:rPr lang="en-US" sz="1200" b="1" dirty="0">
                <a:solidFill>
                  <a:srgbClr val="6C787F"/>
                </a:solidFill>
                <a:latin typeface="Open Sans"/>
              </a:rPr>
              <a:t>Dimensions (mm):</a:t>
            </a:r>
          </a:p>
          <a:p>
            <a:pPr marL="349250" lvl="1" indent="-17145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srgbClr val="6C787F"/>
                </a:solidFill>
                <a:latin typeface="Open Sans"/>
              </a:rPr>
              <a:t>Width 482.6</a:t>
            </a:r>
          </a:p>
          <a:p>
            <a:pPr marL="349250" lvl="1" indent="-17145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srgbClr val="6C787F"/>
                </a:solidFill>
                <a:latin typeface="Open Sans"/>
              </a:rPr>
              <a:t>Height 222.0 (5U)</a:t>
            </a:r>
          </a:p>
          <a:p>
            <a:pPr marL="349250" lvl="1" indent="-17145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srgbClr val="6C787F"/>
                </a:solidFill>
                <a:latin typeface="Open Sans"/>
              </a:rPr>
              <a:t>Length 270.0 (310.0 with handles)</a:t>
            </a:r>
          </a:p>
          <a:p>
            <a:pPr marL="349250" lvl="1" indent="-17145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srgbClr val="6C787F"/>
                </a:solidFill>
                <a:latin typeface="Open Sans"/>
              </a:rPr>
              <a:t>2” pitch card frame</a:t>
            </a:r>
            <a:endParaRPr lang="en-US" sz="1200" dirty="0">
              <a:solidFill>
                <a:srgbClr val="6C787F"/>
              </a:solidFill>
              <a:latin typeface="Open Sans"/>
            </a:endParaRPr>
          </a:p>
          <a:p>
            <a:endParaRPr lang="en-US" sz="1200" b="1" dirty="0">
              <a:solidFill>
                <a:srgbClr val="6C787F"/>
              </a:solidFill>
              <a:latin typeface="Open Sans"/>
            </a:endParaRPr>
          </a:p>
          <a:p>
            <a:r>
              <a:rPr lang="en-US" sz="1200" b="1" dirty="0">
                <a:solidFill>
                  <a:srgbClr val="6C787F"/>
                </a:solidFill>
                <a:latin typeface="Open Sans"/>
              </a:rPr>
              <a:t>Environment (default):</a:t>
            </a:r>
          </a:p>
          <a:p>
            <a:pPr marL="349250" lvl="1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6C787F"/>
                </a:solidFill>
                <a:latin typeface="Open Sans"/>
              </a:rPr>
              <a:t>Operating temperature 0 to +50°C </a:t>
            </a:r>
          </a:p>
          <a:p>
            <a:pPr marL="349250" lvl="1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6C787F"/>
                </a:solidFill>
                <a:latin typeface="Open Sans"/>
              </a:rPr>
              <a:t>Relative Humidity Non-condensing 20-80%</a:t>
            </a:r>
          </a:p>
          <a:p>
            <a:pPr marL="349250" lvl="1" indent="-171450">
              <a:buFont typeface="Wingdings" panose="05000000000000000000" pitchFamily="2" charset="2"/>
              <a:buChar char="ü"/>
            </a:pPr>
            <a:r>
              <a:rPr lang="de-DE" sz="1200" dirty="0">
                <a:solidFill>
                  <a:srgbClr val="6C787F"/>
                </a:solidFill>
                <a:latin typeface="Open Sans"/>
              </a:rPr>
              <a:t>Operation Altitude：5000m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C41556-37F2-E5C4-6423-F502F996F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16602" r="7142" b="18500"/>
          <a:stretch>
            <a:fillRect/>
          </a:stretch>
        </p:blipFill>
        <p:spPr>
          <a:xfrm>
            <a:off x="2930053" y="922710"/>
            <a:ext cx="3927351" cy="2393847"/>
          </a:xfrm>
          <a:prstGeom prst="rect">
            <a:avLst/>
          </a:prstGeom>
        </p:spPr>
      </p:pic>
      <p:sp>
        <p:nvSpPr>
          <p:cNvPr id="15" name="modern, very elegant and professional design">
            <a:extLst>
              <a:ext uri="{FF2B5EF4-FFF2-40B4-BE49-F238E27FC236}">
                <a16:creationId xmlns:a16="http://schemas.microsoft.com/office/drawing/2014/main" id="{96569CA4-5AE7-43CF-6D42-7EC4289784E2}"/>
              </a:ext>
            </a:extLst>
          </p:cNvPr>
          <p:cNvSpPr/>
          <p:nvPr/>
        </p:nvSpPr>
        <p:spPr>
          <a:xfrm>
            <a:off x="237800" y="209400"/>
            <a:ext cx="4703368" cy="65659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b">
            <a:spAutoFit/>
          </a:bodyPr>
          <a:lstStyle/>
          <a:p>
            <a:r>
              <a:rPr lang="de-DE" b="1" dirty="0">
                <a:solidFill>
                  <a:srgbClr val="4A5256"/>
                </a:solidFill>
                <a:latin typeface="Open Sans"/>
                <a:cs typeface="Open Sans"/>
              </a:rPr>
              <a:t>VPX</a:t>
            </a:r>
            <a:r>
              <a:rPr lang="pl-PL" b="1" dirty="0">
                <a:solidFill>
                  <a:srgbClr val="4A5256"/>
                </a:solidFill>
                <a:latin typeface="Open Sans"/>
                <a:cs typeface="Open Sans"/>
              </a:rPr>
              <a:t> </a:t>
            </a:r>
            <a:r>
              <a:rPr lang="en-GB" b="1" dirty="0">
                <a:solidFill>
                  <a:srgbClr val="4A5256"/>
                </a:solidFill>
                <a:latin typeface="Open Sans"/>
                <a:cs typeface="Open Sans"/>
              </a:rPr>
              <a:t>S-Frame</a:t>
            </a:r>
            <a:r>
              <a:rPr lang="pl-PL" b="1" dirty="0">
                <a:solidFill>
                  <a:srgbClr val="4A5256"/>
                </a:solidFill>
                <a:latin typeface="Open Sans"/>
                <a:cs typeface="Open Sans"/>
              </a:rPr>
              <a:t> - 19" </a:t>
            </a:r>
            <a:r>
              <a:rPr lang="en-GB" b="1" dirty="0">
                <a:solidFill>
                  <a:srgbClr val="4A5256"/>
                </a:solidFill>
                <a:latin typeface="Open Sans"/>
                <a:cs typeface="Open Sans"/>
              </a:rPr>
              <a:t>5</a:t>
            </a:r>
            <a:r>
              <a:rPr lang="pl-PL" b="1" dirty="0">
                <a:solidFill>
                  <a:srgbClr val="4A5256"/>
                </a:solidFill>
                <a:latin typeface="Open Sans"/>
                <a:cs typeface="Open Sans"/>
              </a:rPr>
              <a:t>U </a:t>
            </a:r>
            <a:r>
              <a:rPr lang="en-GB" b="1" dirty="0">
                <a:solidFill>
                  <a:srgbClr val="4A5256"/>
                </a:solidFill>
                <a:latin typeface="Open Sans"/>
                <a:cs typeface="Open Sans"/>
              </a:rPr>
              <a:t>8</a:t>
            </a:r>
            <a:r>
              <a:rPr lang="de-DE" b="1" dirty="0">
                <a:solidFill>
                  <a:srgbClr val="4A5256"/>
                </a:solidFill>
                <a:latin typeface="Open Sans"/>
                <a:cs typeface="Open Sans"/>
              </a:rPr>
              <a:t> Slot </a:t>
            </a:r>
            <a:r>
              <a:rPr lang="pl-PL" b="1" dirty="0">
                <a:solidFill>
                  <a:srgbClr val="4A5256"/>
                </a:solidFill>
                <a:latin typeface="Open Sans"/>
                <a:cs typeface="Open Sans"/>
              </a:rPr>
              <a:t>System</a:t>
            </a:r>
            <a:endParaRPr lang="de-DE" b="1" dirty="0">
              <a:solidFill>
                <a:srgbClr val="4A5256"/>
              </a:solidFill>
              <a:latin typeface="Open Sans"/>
              <a:cs typeface="Open Sans"/>
            </a:endParaRPr>
          </a:p>
          <a:p>
            <a:r>
              <a:rPr lang="de-DE" b="1" dirty="0">
                <a:solidFill>
                  <a:srgbClr val="4A5256"/>
                </a:solidFill>
                <a:latin typeface="Open Sans"/>
                <a:cs typeface="Open Sans"/>
              </a:rPr>
              <a:t>PRODUCT DATASHEET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201D79-C078-3F8A-1A44-1E0EF5234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" t="11938" r="4851" b="14563"/>
          <a:stretch>
            <a:fillRect/>
          </a:stretch>
        </p:blipFill>
        <p:spPr>
          <a:xfrm>
            <a:off x="0" y="2924735"/>
            <a:ext cx="4293096" cy="27332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D096F47-F04F-D0AD-F18B-8FBC0EE34DCB}"/>
              </a:ext>
            </a:extLst>
          </p:cNvPr>
          <p:cNvSpPr txBox="1"/>
          <p:nvPr/>
        </p:nvSpPr>
        <p:spPr>
          <a:xfrm>
            <a:off x="956435" y="1221749"/>
            <a:ext cx="1917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Conduction Cooled </a:t>
            </a:r>
          </a:p>
          <a:p>
            <a:pPr algn="ctr"/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Configuration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E42EB1-B50B-BC44-2F69-F9D50EFB92CF}"/>
              </a:ext>
            </a:extLst>
          </p:cNvPr>
          <p:cNvSpPr txBox="1"/>
          <p:nvPr/>
        </p:nvSpPr>
        <p:spPr>
          <a:xfrm>
            <a:off x="4077072" y="5056972"/>
            <a:ext cx="1204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Rear view</a:t>
            </a:r>
          </a:p>
          <a:p>
            <a:pPr algn="ctr"/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RTM access</a:t>
            </a:r>
          </a:p>
        </p:txBody>
      </p:sp>
    </p:spTree>
    <p:extLst>
      <p:ext uri="{BB962C8B-B14F-4D97-AF65-F5344CB8AC3E}">
        <p14:creationId xmlns:p14="http://schemas.microsoft.com/office/powerpoint/2010/main" val="4001378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Microsoft Office PowerPoint</Application>
  <PresentationFormat>A4 Paper (210x297 mm)</PresentationFormat>
  <Paragraphs>69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Wingdings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VPX C-Bench - 19" 4U Lab System</dc:title>
  <dc:creator>Alexey Mitrofanov</dc:creator>
  <cp:lastModifiedBy>Cook, Alan</cp:lastModifiedBy>
  <cp:revision>74</cp:revision>
  <cp:lastPrinted>2025-09-06T19:27:16Z</cp:lastPrinted>
  <dcterms:created xsi:type="dcterms:W3CDTF">2018-05-11T13:49:42Z</dcterms:created>
  <dcterms:modified xsi:type="dcterms:W3CDTF">2026-04-22T13:10:58Z</dcterms:modified>
</cp:coreProperties>
</file>